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139DB-344D-416C-AB4B-956A1DC55103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5FFB-2F66-4A3B-8FCE-BC57D184D2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5FFB-2F66-4A3B-8FCE-BC57D184D27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C874-CEAE-41DE-A182-2D1B470DF773}" type="datetimeFigureOut">
              <a:rPr lang="ru-RU" smtClean="0"/>
              <a:t>22.12.2020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9348C-8770-49E2-BA9F-9347BECD2DE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related-query-serp&amp;text=%D0%B1%D0%B8%D1%82%D0%B2%D0%B0+%D0%BF%D0%BE%D0%B4+%D0%BC%D0%BE%D1%81%D0%BA%D0%B2%D0%BE%D0%B9+%D1%84%D0%BE%D1%82%D0%BE+%D1%81+%D0%BD%D0%B0%D0%B4%D0%BF%D0%B8%D1%81%D1%8F%D0%BC%D0%B8&amp;pos=3&amp;rpt=simage&amp;nomisspell=1&amp;img_url=https%3A%2F%2Fsun9-67.userapi.com%2FG-SkVNixBlz53G3USrrGhBZTGPOPoL4KJzPQlw%2FZNcHUoQH-X0.jpg&amp;lr=2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Урок мужества контрнаступления советских войск под </a:t>
            </a:r>
            <a:r>
              <a:rPr lang="ru-RU" sz="2800" b="1" dirty="0"/>
              <a:t>М</a:t>
            </a:r>
            <a:r>
              <a:rPr lang="ru-RU" sz="2800" b="1" dirty="0" smtClean="0"/>
              <a:t>осквой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8001056" cy="46434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hlinkClick r:id="rId3"/>
            </a:endParaRPr>
          </a:p>
          <a:p>
            <a:endParaRPr lang="ru-RU" dirty="0"/>
          </a:p>
        </p:txBody>
      </p:sp>
      <p:pic>
        <p:nvPicPr>
          <p:cNvPr id="1026" name="Picture 2" descr="C:\Users\гели сош\Desktop\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660909"/>
            <a:ext cx="7643866" cy="491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ели сош\Desktop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8" name="Picture 4" descr="C:\Users\гели сош\Desktop\0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pPr algn="l"/>
            <a:r>
              <a:rPr lang="ru-RU" sz="2000" b="0" i="0" u="sng" dirty="0" smtClean="0">
                <a:solidFill>
                  <a:srgbClr val="000000"/>
                </a:solidFill>
                <a:latin typeface="Times New Roman"/>
              </a:rPr>
              <a:t>Ведущий 2</a:t>
            </a:r>
            <a:r>
              <a:rPr lang="ru-RU" sz="2000" b="1" i="0" dirty="0" smtClean="0">
                <a:solidFill>
                  <a:srgbClr val="000000"/>
                </a:solidFill>
                <a:latin typeface="Times New Roman"/>
              </a:rPr>
              <a:t>. </a:t>
            </a:r>
            <a:r>
              <a:rPr lang="ru-RU" sz="2000" b="0" i="0" dirty="0" smtClean="0">
                <a:solidFill>
                  <a:srgbClr val="000000"/>
                </a:solidFill>
                <a:latin typeface="Times New Roman"/>
              </a:rPr>
              <a:t>Одновременно с контрнаступлением под Москвой Красная Армия нанесла ряд мощных ударов и на других участках фронта. С 7 января 1942 года, начатое под Москвой контрнаступление, переросло в общее наступление на всем советско-германском фронте. Повезло тем, кто остался в живых. В короткие передышки между боями солдаты, оледеневшими и замерзшими руками писали письма домой, хоть несколько строк, нужно подать весточку, что ты жив, хотя она и не всегда доходила, быстрее похоронка, вспоминали близких, родных, хоронили друзей и однополчан. 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0" i="0" u="sng" dirty="0" smtClean="0">
                <a:solidFill>
                  <a:srgbClr val="000000"/>
                </a:solidFill>
                <a:latin typeface="Times New Roman"/>
              </a:rPr>
              <a:t>Ведущий I.</a:t>
            </a:r>
            <a:r>
              <a:rPr lang="ru-RU" sz="2000" b="1" i="0" dirty="0" smtClean="0">
                <a:solidFill>
                  <a:srgbClr val="000000"/>
                </a:solidFill>
                <a:latin typeface="Times New Roman"/>
              </a:rPr>
              <a:t> З</a:t>
            </a:r>
            <a:r>
              <a:rPr lang="ru-RU" sz="2000" b="0" i="0" dirty="0" smtClean="0">
                <a:solidFill>
                  <a:srgbClr val="000000"/>
                </a:solidFill>
                <a:latin typeface="Times New Roman"/>
              </a:rPr>
              <a:t>начение победы Советских войск под Москвой было огромно. Это была первая победа над фашистами в ходе Великой Отечественной войны,, был поднят моральный дух советских войск в борьбе с врагом, под Москвой окончательно рухнула фашистская стратегия «молниеносной войны», план блиц- </a:t>
            </a:r>
            <a:r>
              <a:rPr lang="ru-RU" sz="2000" b="0" i="0" dirty="0" err="1" smtClean="0">
                <a:solidFill>
                  <a:srgbClr val="000000"/>
                </a:solidFill>
                <a:latin typeface="Times New Roman"/>
              </a:rPr>
              <a:t>криг</a:t>
            </a:r>
            <a:r>
              <a:rPr lang="ru-RU" sz="2000" b="0" i="0" dirty="0" smtClean="0">
                <a:solidFill>
                  <a:srgbClr val="000000"/>
                </a:solidFill>
                <a:latin typeface="Times New Roman"/>
              </a:rPr>
              <a:t> был похоронен.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57158" y="6126163"/>
            <a:ext cx="83296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0" i="0" u="sng" dirty="0" smtClean="0">
                <a:solidFill>
                  <a:srgbClr val="000000"/>
                </a:solidFill>
                <a:latin typeface="Times New Roman"/>
              </a:rPr>
              <a:t>Учитель</a:t>
            </a:r>
            <a:r>
              <a:rPr lang="ru-RU" sz="2400" b="0" i="0" dirty="0" smtClean="0">
                <a:solidFill>
                  <a:srgbClr val="000000"/>
                </a:solidFill>
                <a:latin typeface="Times New Roman"/>
              </a:rPr>
              <a:t>. А вот что сказал сам Маршал Советского Союза, четырежды герой Советского Союза Г.К. Жукова. «Когда меня спрашивают, что больше всего запомнилось из минувшей войны, я всегда отвечаю: битва за Москву. В суровых, зачастую чрезвычайно сложных и трудных условиях наши войска закалялись, мужали, набирались опыта и, получив в свои руки даже минимально необходимое количество боевых и материальных средств, из отступающей, обороняющейся силы превращались в мощную наступательную силу. Благодарные потомки никогда не должны забывать огромной организаторской работы партии, трудовых героических дел советского народа и боевых подвигов не только отдельных воинов, но и целых соединений в этот труднейший для нашей страны период.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2400" b="0" i="0" dirty="0" smtClean="0">
                <a:solidFill>
                  <a:srgbClr val="000000"/>
                </a:solidFill>
                <a:latin typeface="Times New Roman"/>
              </a:rPr>
              <a:t>Выражая глубокую благодарность всем участникам битвы за Москву, оставшимся в живых, я склоняю голову перед светлой памятью тех, кто стоял насмерть, но не пропустил врага к сердцу нашей Родины, ее столице, городу-герою Москве. Мы все в неоплатном долгу перед ними!</a:t>
            </a:r>
            <a:r>
              <a:rPr lang="ru-RU" sz="2400" dirty="0">
                <a:solidFill>
                  <a:srgbClr val="000000"/>
                </a:solidFill>
              </a:rPr>
              <a:t/>
            </a:r>
            <a:br>
              <a:rPr lang="ru-RU" sz="2400" dirty="0">
                <a:solidFill>
                  <a:srgbClr val="00000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b="0" i="0" u="sng" dirty="0" smtClean="0">
                <a:solidFill>
                  <a:srgbClr val="000000"/>
                </a:solidFill>
                <a:latin typeface="Times New Roman"/>
              </a:rPr>
              <a:t>Ведущий 1.</a:t>
            </a:r>
            <a:r>
              <a:rPr lang="ru-RU" sz="2400" b="0" i="0" dirty="0" smtClean="0">
                <a:solidFill>
                  <a:srgbClr val="000000"/>
                </a:solidFill>
                <a:latin typeface="Times New Roman"/>
              </a:rPr>
              <a:t> Советское правительство высоко оценили подвиг тех, кто в суровом и роковом 1941 году выстоял в жестокой схватке с сильным врагом и одержал поистине историческую победу. 36 тысяч бойцов и командиров были награждены за боевые подвиги орденами и медалями. 110 особо отличившимся в боях воинам было присвоено звание Героя Советского Союза. Медалями «За оборону Москвы» удостоено и награждено более миллиона человек.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Users\гели сош\Desktop\suvenirnaya-medal-mulyazh-za-oboronu-moskvy-14_1.1600x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ели сош\Desktop\c9869dcdcbd3c89d3da70a675709e44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2800" b="0" i="0" u="sng" dirty="0" smtClean="0">
                <a:solidFill>
                  <a:srgbClr val="000000"/>
                </a:solidFill>
                <a:latin typeface="Times New Roman"/>
              </a:rPr>
              <a:t>Ведущий 2</a:t>
            </a:r>
            <a:r>
              <a:rPr lang="ru-RU" sz="2800" b="0" i="0" dirty="0" smtClean="0">
                <a:solidFill>
                  <a:srgbClr val="000000"/>
                </a:solidFill>
                <a:latin typeface="Times New Roman"/>
              </a:rPr>
              <a:t>.В честь 20-летия великой победы советского народа над фашистской Германией президиум Верховного Совета СССР указом от 8 мая 1965 года присвоил городу Москве звание «Город-герой» с вручением ордена Ленина и медали «Золотая звезда». У стен Кремля покоятся теперь останки Неизвестного солдата, погибшего при защите столицы. На его могильной плите начертаны слова: Имя твое неизвестно, Подвиг твой бессмертен. Вечный огонь славы героям, павшим при защите столицы, никогда не угаснет. Это память о мужестве и массовом героизме советских людей, беззаветно, стойко защищавших свою Родину и Москву».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57957"/>
            <a:ext cx="8229600" cy="142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ели сош\Desktop\535f43070536d2cbd965cc86b8b6a2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ели сош\Desktop\qBHpTQvqY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71570"/>
          </a:xfrm>
        </p:spPr>
        <p:txBody>
          <a:bodyPr>
            <a:noAutofit/>
          </a:bodyPr>
          <a:lstStyle/>
          <a:p>
            <a:r>
              <a:rPr lang="ru-RU" dirty="0" smtClean="0"/>
              <a:t>«Велика Россия, а отступать некуда:</a:t>
            </a:r>
            <a:r>
              <a:rPr lang="en-US" dirty="0" smtClean="0"/>
              <a:t> </a:t>
            </a:r>
            <a:r>
              <a:rPr lang="ru-RU" dirty="0" smtClean="0"/>
              <a:t>позади- Москва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C:\Users\гели сош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ели сош\Desktop\bi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В.Талалихин.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гели сош\Desktop\00-873a2223db3d7f30033dc5cc4d02c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69" cy="55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Н.Гастелло.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ели сош\Desktop\Gastello_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Зоя Космодемьянская.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ели сош\Desktop\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И.В. Панфилов.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гели сош\Desktop\image_5a4a333de8c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5343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857916"/>
          </a:xfrm>
        </p:spPr>
        <p:txBody>
          <a:bodyPr>
            <a:normAutofit fontScale="90000"/>
          </a:bodyPr>
          <a:lstStyle/>
          <a:p>
            <a:r>
              <a:rPr lang="ru-RU" sz="3200" b="0" i="0" u="sng" dirty="0" smtClean="0">
                <a:solidFill>
                  <a:srgbClr val="000000"/>
                </a:solidFill>
                <a:latin typeface="Times New Roman"/>
              </a:rPr>
              <a:t>Учитель</a:t>
            </a:r>
            <a:r>
              <a:rPr lang="ru-RU" sz="3200" b="0" i="0" dirty="0" smtClean="0">
                <a:solidFill>
                  <a:srgbClr val="000000"/>
                </a:solidFill>
                <a:latin typeface="Times New Roman"/>
              </a:rPr>
              <a:t>: Сегодня исполняется ровно 75 лет со дня контрнаступления советских войск под Москвой. Эта одно из самых главных и решающих событий Великой Отечественной войны. Сколько людских жизней легло на алтарь победы, чтобы защитить Москву, разгромить и отбросить наступавшие на них ударные группировки немецко-фашистских войск от сердца нашей Родины. По всей необъятной и великой России проводятся уроки мужества. Такой урок проходит и у нас. Итак, давайте еще раз мы с вами вспомним эти трагические дни 1941 года, вспомним его героев прославленных и безызвестных.</a:t>
            </a: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r>
              <a:rPr lang="ru-RU" sz="1800" dirty="0" smtClean="0">
                <a:solidFill>
                  <a:srgbClr val="000000"/>
                </a:solidFill>
              </a:rPr>
              <a:t/>
            </a:r>
            <a:br>
              <a:rPr lang="ru-RU" sz="1800" dirty="0" smtClean="0">
                <a:solidFill>
                  <a:srgbClr val="000000"/>
                </a:solidFill>
              </a:rPr>
            </a:b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pPr algn="l"/>
            <a:r>
              <a:rPr lang="ru-RU" sz="1800" b="0" i="0" u="sng" dirty="0" smtClean="0">
                <a:solidFill>
                  <a:srgbClr val="000000"/>
                </a:solidFill>
                <a:latin typeface="Times New Roman"/>
              </a:rPr>
              <a:t>Ведущий 1.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 «Гитлер рассчитывал, что вся, кампания против СССР продлится всего лишь несколько месяцев», упор делался на </a:t>
            </a:r>
            <a:r>
              <a:rPr lang="ru-RU" sz="1800" b="0" i="0" dirty="0" err="1" smtClean="0">
                <a:solidFill>
                  <a:srgbClr val="000000"/>
                </a:solidFill>
                <a:latin typeface="Times New Roman"/>
              </a:rPr>
              <a:t>блиц-криг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, молниеносную войну. Гитлеровские войска стремительно захватывали территории и районы Советского Союза. Обстановка для СССР была катастрофической. Уже к 10 июля были захвачены Прибалтика, Белоруссия, Молдавия и значительная часть Украины. Начальник генерального штаба </a:t>
            </a:r>
            <a:r>
              <a:rPr lang="ru-RU" sz="1800" b="0" i="0" dirty="0" err="1" smtClean="0">
                <a:solidFill>
                  <a:srgbClr val="000000"/>
                </a:solidFill>
                <a:latin typeface="Times New Roman"/>
              </a:rPr>
              <a:t>Гальдер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 сказал: "Не будет преувеличением сказать, что поход против России был выигран в течение 14 дней. Но он опередил события. С первых же дней войны немецкие войска встретили упорное и яростное сопротивление пограничников, наши солдаты отважно, доблестно и мужественно и стойко сражались, защищая рубежи нашей Родины, проявляя высшие образцы героизма и мужества.</a:t>
            </a:r>
            <a:r>
              <a:rPr lang="ru-RU" sz="1800" dirty="0">
                <a:solidFill>
                  <a:srgbClr val="000000"/>
                </a:solidFill>
              </a:rPr>
              <a:t/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b="0" i="0" u="sng" dirty="0" smtClean="0">
                <a:solidFill>
                  <a:srgbClr val="000000"/>
                </a:solidFill>
                <a:latin typeface="Times New Roman"/>
              </a:rPr>
              <a:t>Ведущий 2. 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Немцы начали подготовку операции по захвату Москвы, получившей название "Тайфун". Вот что сказа Гитлер о судьбе Москвы: Я сотру этот чертов город с лица земли, а на его месте построю искусственное озеро". Само название исчезнет раз и навсегда. Гитлеровцы рассчитывали, что с падением </a:t>
            </a:r>
            <a:r>
              <a:rPr lang="ru-RU" sz="1800" b="1" i="0" dirty="0" smtClean="0">
                <a:solidFill>
                  <a:srgbClr val="000000"/>
                </a:solidFill>
                <a:latin typeface="Times New Roman"/>
              </a:rPr>
              <a:t>Москвы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 будет решена </a:t>
            </a:r>
            <a:r>
              <a:rPr lang="ru-RU" sz="1800" b="1" i="0" dirty="0" smtClean="0">
                <a:solidFill>
                  <a:srgbClr val="000000"/>
                </a:solidFill>
                <a:latin typeface="Times New Roman"/>
              </a:rPr>
              <a:t>судьба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 войны — СССР долго не устоит перед Германией и война быстро закончится. С овладением Москвой  </a:t>
            </a:r>
            <a:r>
              <a:rPr lang="ru-RU" sz="1800" b="1" i="0" dirty="0" smtClean="0">
                <a:solidFill>
                  <a:srgbClr val="000000"/>
                </a:solidFill>
                <a:latin typeface="Times New Roman"/>
              </a:rPr>
              <a:t>Гитлер</a:t>
            </a:r>
            <a:r>
              <a:rPr lang="ru-RU" sz="1800" b="0" i="0" dirty="0" smtClean="0">
                <a:solidFill>
                  <a:srgbClr val="000000"/>
                </a:solidFill>
                <a:latin typeface="Times New Roman"/>
              </a:rPr>
              <a:t> связывал достижение основной цели плана «Барбаросса». Однако попытка фашистов осуществить захват Москвы с ходу в первые недели войны провалилась.</a:t>
            </a:r>
            <a:r>
              <a:rPr lang="ru-RU" sz="1800" dirty="0">
                <a:solidFill>
                  <a:srgbClr val="000000"/>
                </a:solidFill>
              </a:rPr>
              <a:t/>
            </a:r>
            <a:br>
              <a:rPr lang="ru-RU" sz="1800" dirty="0">
                <a:solidFill>
                  <a:srgbClr val="000000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889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ели сош\Desktop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249</Words>
  <Application>Microsoft Office PowerPoint</Application>
  <PresentationFormat>Экран (4:3)</PresentationFormat>
  <Paragraphs>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мужества контрнаступления советских войск под Москвой</vt:lpstr>
      <vt:lpstr>«Велика Россия, а отступать некуда: позади- Москва»</vt:lpstr>
      <vt:lpstr>В.Талалихин.</vt:lpstr>
      <vt:lpstr>Н.Гастелло.</vt:lpstr>
      <vt:lpstr>Зоя Космодемьянская.</vt:lpstr>
      <vt:lpstr>И.В. Панфилов.</vt:lpstr>
      <vt:lpstr>Учитель: Сегодня исполняется ровно 75 лет со дня контрнаступления советских войск под Москвой. Эта одно из самых главных и решающих событий Великой Отечественной войны. Сколько людских жизней легло на алтарь победы, чтобы защитить Москву, разгромить и отбросить наступавшие на них ударные группировки немецко-фашистских войск от сердца нашей Родины. По всей необъятной и великой России проводятся уроки мужества. Такой урок проходит и у нас. Итак, давайте еще раз мы с вами вспомним эти трагические дни 1941 года, вспомним его героев прославленных и безызвестных.  </vt:lpstr>
      <vt:lpstr>Ведущий 1. «Гитлер рассчитывал, что вся, кампания против СССР продлится всего лишь несколько месяцев», упор делался на блиц-криг, молниеносную войну. Гитлеровские войска стремительно захватывали территории и районы Советского Союза. Обстановка для СССР была катастрофической. Уже к 10 июля были захвачены Прибалтика, Белоруссия, Молдавия и значительная часть Украины. Начальник генерального штаба Гальдер сказал: "Не будет преувеличением сказать, что поход против России был выигран в течение 14 дней. Но он опередил события. С первых же дней войны немецкие войска встретили упорное и яростное сопротивление пограничников, наши солдаты отважно, доблестно и мужественно и стойко сражались, защищая рубежи нашей Родины, проявляя высшие образцы героизма и мужества. Ведущий 2. Немцы начали подготовку операции по захвату Москвы, получившей название "Тайфун". Вот что сказа Гитлер о судьбе Москвы: Я сотру этот чертов город с лица земли, а на его месте построю искусственное озеро". Само название исчезнет раз и навсегда. Гитлеровцы рассчитывали, что с падением Москвы будет решена судьба войны — СССР долго не устоит перед Германией и война быстро закончится. С овладением Москвой  Гитлер связывал достижение основной цели плана «Барбаросса». Однако попытка фашистов осуществить захват Москвы с ходу в первые недели войны провалилась. </vt:lpstr>
      <vt:lpstr>Слайд 9</vt:lpstr>
      <vt:lpstr>Слайд 10</vt:lpstr>
      <vt:lpstr>Слайд 11</vt:lpstr>
      <vt:lpstr>Ведущий 2. Одновременно с контрнаступлением под Москвой Красная Армия нанесла ряд мощных ударов и на других участках фронта. С 7 января 1942 года, начатое под Москвой контрнаступление, переросло в общее наступление на всем советско-германском фронте. Повезло тем, кто остался в живых. В короткие передышки между боями солдаты, оледеневшими и замерзшими руками писали письма домой, хоть несколько строк, нужно подать весточку, что ты жив, хотя она и не всегда доходила, быстрее похоронка, вспоминали близких, родных, хоронили друзей и однополчан.  Ведущий I. Значение победы Советских войск под Москвой было огромно. Это была первая победа над фашистами в ходе Великой Отечественной войны,, был поднят моральный дух советских войск в борьбе с врагом, под Москвой окончательно рухнула фашистская стратегия «молниеносной войны», план блиц- криг был похоронен. </vt:lpstr>
      <vt:lpstr>Учитель. А вот что сказал сам Маршал Советского Союза, четырежды герой Советского Союза Г.К. Жукова. «Когда меня спрашивают, что больше всего запомнилось из минувшей войны, я всегда отвечаю: битва за Москву. В суровых, зачастую чрезвычайно сложных и трудных условиях наши войска закалялись, мужали, набирались опыта и, получив в свои руки даже минимально необходимое количество боевых и материальных средств, из отступающей, обороняющейся силы превращались в мощную наступательную силу. Благодарные потомки никогда не должны забывать огромной организаторской работы партии, трудовых героических дел советского народа и боевых подвигов не только отдельных воинов, но и целых соединений в этот труднейший для нашей страны период. Выражая глубокую благодарность всем участникам битвы за Москву, оставшимся в живых, я склоняю голову перед светлой памятью тех, кто стоял насмерть, но не пропустил врага к сердцу нашей Родины, ее столице, городу-герою Москве. Мы все в неоплатном долгу перед ними! </vt:lpstr>
      <vt:lpstr>Ведущий 1. Советское правительство высоко оценили подвиг тех, кто в суровом и роковом 1941 году выстоял в жестокой схватке с сильным врагом и одержал поистине историческую победу. 36 тысяч бойцов и командиров были награждены за боевые подвиги орденами и медалями. 110 особо отличившимся в боях воинам было присвоено звание Героя Советского Союза. Медалями «За оборону Москвы» удостоено и награждено более миллиона человек.</vt:lpstr>
      <vt:lpstr>Слайд 15</vt:lpstr>
      <vt:lpstr>Слайд 16</vt:lpstr>
      <vt:lpstr>Ведущий 2.В честь 20-летия великой победы советского народа над фашистской Германией президиум Верховного Совета СССР указом от 8 мая 1965 года присвоил городу Москве звание «Город-герой» с вручением ордена Ленина и медали «Золотая звезда». У стен Кремля покоятся теперь останки Неизвестного солдата, погибшего при защите столицы. На его могильной плите начертаны слова: Имя твое неизвестно, Подвиг твой бессмертен. Вечный огонь славы героям, павшим при защите столицы, никогда не угаснет. Это память о мужестве и массовом героизме советских людей, беззаветно, стойко защищавших свою Родину и Москву».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контрнаступления советских войск под Москвой</dc:title>
  <dc:creator>гели сош</dc:creator>
  <cp:lastModifiedBy>гели сош</cp:lastModifiedBy>
  <cp:revision>6</cp:revision>
  <dcterms:created xsi:type="dcterms:W3CDTF">2020-12-22T09:53:45Z</dcterms:created>
  <dcterms:modified xsi:type="dcterms:W3CDTF">2020-12-22T10:53:53Z</dcterms:modified>
</cp:coreProperties>
</file>